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1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-264" y="34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F9915-00E0-4298-92D4-07E9984375FF}" type="datetimeFigureOut">
              <a:rPr lang="pl-PL" smtClean="0"/>
              <a:t>2017-01-30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5F919-1EF7-4EDB-BE4A-F1868E70FE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307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5F919-1EF7-4EDB-BE4A-F1868E70FE8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0436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EA68-9785-456A-9FAC-21C647286331}" type="datetime1">
              <a:rPr lang="pl-PL" smtClean="0"/>
              <a:t>2017-01-30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Powiatowy Inspektorat Weterynarii w Kaliszu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AE1B-9517-42FD-8E8E-6E460B938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3582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A29DC-42DE-4A0B-BAAD-10B8F3979327}" type="datetime1">
              <a:rPr lang="pl-PL" smtClean="0"/>
              <a:t>2017-01-30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Powiatowy Inspektorat Weterynarii w Kaliszu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AE1B-9517-42FD-8E8E-6E460B938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771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805F-2E75-4427-81DC-78A90F5129F7}" type="datetime1">
              <a:rPr lang="pl-PL" smtClean="0"/>
              <a:t>2017-01-30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Powiatowy Inspektorat Weterynarii w Kaliszu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AE1B-9517-42FD-8E8E-6E460B938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1315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A25F-FB56-4F5C-9EEC-719DF28757C8}" type="datetime1">
              <a:rPr lang="pl-PL" smtClean="0"/>
              <a:t>2017-01-30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Powiatowy Inspektorat Weterynarii w Kaliszu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AE1B-9517-42FD-8E8E-6E460B938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772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AEFCE-BABE-4289-8242-E33706FF81BF}" type="datetime1">
              <a:rPr lang="pl-PL" smtClean="0"/>
              <a:t>2017-01-30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Powiatowy Inspektorat Weterynarii w Kaliszu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AE1B-9517-42FD-8E8E-6E460B938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093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51BC-A204-4131-8584-5FC603802312}" type="datetime1">
              <a:rPr lang="pl-PL" smtClean="0"/>
              <a:t>2017-01-30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Powiatowy Inspektorat Weterynarii w Kaliszu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AE1B-9517-42FD-8E8E-6E460B938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866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8F17-C773-4C73-ABB3-33B39838A204}" type="datetime1">
              <a:rPr lang="pl-PL" smtClean="0"/>
              <a:t>2017-01-30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Powiatowy Inspektorat Weterynarii w Kaliszu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AE1B-9517-42FD-8E8E-6E460B938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32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6653-D6FC-494F-AA22-D24E1196ED6A}" type="datetime1">
              <a:rPr lang="pl-PL" smtClean="0"/>
              <a:t>2017-01-30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Powiatowy Inspektorat Weterynarii w Kaliszu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AE1B-9517-42FD-8E8E-6E460B938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165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AB71-E840-4AAA-A66D-02A3BF69ACB2}" type="datetime1">
              <a:rPr lang="pl-PL" smtClean="0"/>
              <a:t>2017-01-30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Powiatowy Inspektorat Weterynarii w Kaliszu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AE1B-9517-42FD-8E8E-6E460B938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7426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991B1-D7B6-4805-8172-382E49A7BE5D}" type="datetime1">
              <a:rPr lang="pl-PL" smtClean="0"/>
              <a:t>2017-01-30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Powiatowy Inspektorat Weterynarii w Kaliszu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AE1B-9517-42FD-8E8E-6E460B938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5914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BA32-DD9A-423E-829F-AE8C0A74381E}" type="datetime1">
              <a:rPr lang="pl-PL" smtClean="0"/>
              <a:t>2017-01-30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Powiatowy Inspektorat Weterynarii w Kaliszu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AE1B-9517-42FD-8E8E-6E460B938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953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7872F-1DE0-4065-98F5-60F65DA62053}" type="datetime1">
              <a:rPr lang="pl-PL" smtClean="0"/>
              <a:t>2017-01-30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Powiatowy Inspektorat Weterynarii w Kaliszu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1AE1B-9517-42FD-8E8E-6E460B938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631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Rolniczy Handel Detaliczny</a:t>
            </a: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 Powiatowy Lekarz Weterynarii w Czarnkowie</a:t>
            </a:r>
            <a:br>
              <a:rPr lang="pl-PL" dirty="0" smtClean="0"/>
            </a:br>
            <a:r>
              <a:rPr lang="pl-PL" dirty="0" smtClean="0"/>
              <a:t>Aleksandra Jóźwiak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Powiatowy Inspektorat Weterynarii w Czarnkowie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92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Wymagania higieniczne (treść rozporządzenia):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d) w przypadku gdy, jako część działań przedsiębiorstwa sektora </a:t>
            </a:r>
            <a:r>
              <a:rPr lang="pl-PL" dirty="0" smtClean="0"/>
              <a:t>spożywczego, czyszczone </a:t>
            </a:r>
            <a:r>
              <a:rPr lang="pl-PL" dirty="0"/>
              <a:t>są środki spożywcze, należy ustanowić </a:t>
            </a:r>
            <a:r>
              <a:rPr lang="pl-PL" dirty="0" smtClean="0"/>
              <a:t>odpowiednie przepisy</a:t>
            </a:r>
            <a:r>
              <a:rPr lang="pl-PL" dirty="0"/>
              <a:t>, aby dokonywać tego w sposób higieniczny</a:t>
            </a:r>
            <a:r>
              <a:rPr lang="pl-PL" dirty="0" smtClean="0"/>
              <a:t>;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e</a:t>
            </a:r>
            <a:r>
              <a:rPr lang="pl-PL" dirty="0"/>
              <a:t>) należy zapewnić odpowiednią ilość gorącej i/lub zimnej wody pitnej</a:t>
            </a:r>
            <a:r>
              <a:rPr lang="pl-PL" dirty="0" smtClean="0"/>
              <a:t>;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f</a:t>
            </a:r>
            <a:r>
              <a:rPr lang="pl-PL" dirty="0"/>
              <a:t>) należy zapewnić odpowiednie warunki i/lub udogodnienia dla </a:t>
            </a:r>
            <a:r>
              <a:rPr lang="pl-PL" dirty="0" smtClean="0"/>
              <a:t>higienicznego składowania </a:t>
            </a:r>
            <a:r>
              <a:rPr lang="pl-PL" dirty="0"/>
              <a:t>i usuwania niebezpiecznych i/lub </a:t>
            </a:r>
            <a:r>
              <a:rPr lang="pl-PL" dirty="0" smtClean="0"/>
              <a:t>niejadalnych substancji </a:t>
            </a:r>
            <a:r>
              <a:rPr lang="pl-PL" dirty="0"/>
              <a:t>i odpadów (zarówno płynnych, jak i stałych);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Powiatowy Inspektorat Weterynarii w </a:t>
            </a:r>
            <a:r>
              <a:rPr lang="pl-PL" dirty="0" smtClean="0"/>
              <a:t>Czarnkowie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416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Wymagania higieniczne (treść rozporządzenia):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g) należy zapewnić odpowiednie udogodnienia i/lub warunki dla </a:t>
            </a:r>
            <a:r>
              <a:rPr lang="pl-PL" dirty="0" smtClean="0"/>
              <a:t>utrzymywania i </a:t>
            </a:r>
            <a:r>
              <a:rPr lang="pl-PL" dirty="0"/>
              <a:t>monitorowania właściwych warunków termicznych żywności</a:t>
            </a:r>
            <a:r>
              <a:rPr lang="pl-PL" dirty="0" smtClean="0"/>
              <a:t>;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h</a:t>
            </a:r>
            <a:r>
              <a:rPr lang="pl-PL" dirty="0"/>
              <a:t>) środki spożywcze muszą być tak umieszczone, aby unikać, na tyle, na </a:t>
            </a:r>
            <a:r>
              <a:rPr lang="pl-PL" dirty="0" smtClean="0"/>
              <a:t>ile jest </a:t>
            </a:r>
            <a:r>
              <a:rPr lang="pl-PL" dirty="0"/>
              <a:t>to rozsądnie praktykowane, ryzyka zanieczyszczenia.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Powiatowy Inspektorat Weterynarii w </a:t>
            </a:r>
            <a:r>
              <a:rPr lang="pl-PL" dirty="0" smtClean="0"/>
              <a:t>Czarnkowie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787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Dokumentacja: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Podmiot prowadzący rolniczy handel detaliczny prowadzi i przechowuje dokumentację umożliwiającą </a:t>
            </a:r>
            <a:r>
              <a:rPr lang="pl-PL" dirty="0" smtClean="0"/>
              <a:t>określenie ilości </a:t>
            </a:r>
            <a:r>
              <a:rPr lang="pl-PL" dirty="0"/>
              <a:t>żywności zbywanej rocznie w ramach takiego handlu, odrębnie za każdy rok kalendarzowy, zawierającą </a:t>
            </a:r>
            <a:r>
              <a:rPr lang="pl-PL" dirty="0" smtClean="0"/>
              <a:t>następujące informacje</a:t>
            </a:r>
            <a:r>
              <a:rPr lang="pl-PL" dirty="0"/>
              <a:t>:</a:t>
            </a:r>
          </a:p>
          <a:p>
            <a:pPr marL="457200" lvl="1" indent="0">
              <a:buNone/>
            </a:pPr>
            <a:r>
              <a:rPr lang="pl-PL" dirty="0"/>
              <a:t>1) numer kolejnego wpisu;</a:t>
            </a:r>
          </a:p>
          <a:p>
            <a:pPr marL="457200" lvl="1" indent="0">
              <a:buNone/>
            </a:pPr>
            <a:r>
              <a:rPr lang="pl-PL" dirty="0"/>
              <a:t>2) datę zbycia żywności;</a:t>
            </a:r>
          </a:p>
          <a:p>
            <a:pPr marL="457200" lvl="1" indent="0">
              <a:buNone/>
            </a:pPr>
            <a:r>
              <a:rPr lang="pl-PL" dirty="0"/>
              <a:t>3) ilość i rodzaj zbytej żywności</a:t>
            </a:r>
            <a:r>
              <a:rPr lang="pl-PL" dirty="0" smtClean="0"/>
              <a:t>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Powiatowy Inspektorat Weterynarii w </a:t>
            </a:r>
            <a:r>
              <a:rPr lang="pl-PL" dirty="0" smtClean="0"/>
              <a:t>Czarnkowie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861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Dokumentacja: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Pośrednik </a:t>
            </a:r>
            <a:r>
              <a:rPr lang="pl-PL" dirty="0"/>
              <a:t>prowadzący rolniczy handel detaliczny zbywający żywność wyprodukowaną przez inny podmiot </a:t>
            </a:r>
            <a:r>
              <a:rPr lang="pl-PL" dirty="0" smtClean="0"/>
              <a:t>prowadzący taki </a:t>
            </a:r>
            <a:r>
              <a:rPr lang="pl-PL" dirty="0"/>
              <a:t>handel podczas wystawy, festynu, targu lub kiermaszu:</a:t>
            </a:r>
          </a:p>
          <a:p>
            <a:pPr marL="457200" lvl="1" indent="0">
              <a:buNone/>
            </a:pPr>
            <a:r>
              <a:rPr lang="pl-PL" dirty="0"/>
              <a:t>1) prowadzi dokumentację umożliwiającą określenie ilości tak zbywanej żywności odrębnie dla każdego podmiotu;</a:t>
            </a:r>
          </a:p>
          <a:p>
            <a:pPr marL="457200" lvl="1" indent="0">
              <a:buNone/>
            </a:pPr>
            <a:r>
              <a:rPr lang="pl-PL" dirty="0"/>
              <a:t>2) przekazuje dokumentację, o której mowa w pkt 1, podmiotowi, którego żywność zbywał, niezwłocznie po </a:t>
            </a:r>
            <a:r>
              <a:rPr lang="pl-PL" dirty="0" smtClean="0"/>
              <a:t>zakończeniu wystawy</a:t>
            </a:r>
            <a:r>
              <a:rPr lang="pl-PL" dirty="0"/>
              <a:t>, festynu, targu lub kiermaszu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Dokumentacja zawiera:</a:t>
            </a:r>
          </a:p>
          <a:p>
            <a:pPr lvl="1"/>
            <a:r>
              <a:rPr lang="pl-PL" dirty="0" smtClean="0"/>
              <a:t>numer </a:t>
            </a:r>
            <a:r>
              <a:rPr lang="pl-PL" dirty="0"/>
              <a:t>kolejnego wpisu;</a:t>
            </a:r>
          </a:p>
          <a:p>
            <a:pPr lvl="1"/>
            <a:r>
              <a:rPr lang="pl-PL" dirty="0" smtClean="0"/>
              <a:t>datę </a:t>
            </a:r>
            <a:r>
              <a:rPr lang="pl-PL" dirty="0"/>
              <a:t>zbycia żywności;</a:t>
            </a:r>
          </a:p>
          <a:p>
            <a:pPr lvl="1"/>
            <a:r>
              <a:rPr lang="pl-PL" dirty="0" smtClean="0"/>
              <a:t>ilość </a:t>
            </a:r>
            <a:r>
              <a:rPr lang="pl-PL" dirty="0"/>
              <a:t>i rodzaj zbytej </a:t>
            </a:r>
            <a:r>
              <a:rPr lang="pl-PL" dirty="0" smtClean="0"/>
              <a:t>żywności</a:t>
            </a:r>
          </a:p>
          <a:p>
            <a:pPr lvl="1"/>
            <a:r>
              <a:rPr lang="pl-PL" dirty="0" smtClean="0"/>
              <a:t>miejsce </a:t>
            </a:r>
            <a:r>
              <a:rPr lang="pl-PL" dirty="0"/>
              <a:t>zbycia żywności;</a:t>
            </a:r>
          </a:p>
          <a:p>
            <a:pPr lvl="1"/>
            <a:r>
              <a:rPr lang="pl-PL" dirty="0" smtClean="0"/>
              <a:t>imię</a:t>
            </a:r>
            <a:r>
              <a:rPr lang="pl-PL" dirty="0"/>
              <a:t>, nazwisko oraz adres albo nazwę, siedzibę oraz adres pośrednika, który zbywał żywność podczas </a:t>
            </a:r>
            <a:r>
              <a:rPr lang="pl-PL" dirty="0" smtClean="0"/>
              <a:t>wystawy, festynu</a:t>
            </a:r>
            <a:r>
              <a:rPr lang="pl-PL" dirty="0"/>
              <a:t>, targu lub kiermaszu.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Powiatowy Inspektorat Weterynarii w </a:t>
            </a:r>
            <a:r>
              <a:rPr lang="pl-PL" dirty="0" smtClean="0"/>
              <a:t>Czarnkowie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516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Dokumentacja: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musi być uzupełniana niezwłocznie</a:t>
            </a:r>
            <a:r>
              <a:rPr lang="pl-PL" dirty="0"/>
              <a:t> </a:t>
            </a:r>
            <a:r>
              <a:rPr lang="pl-PL" dirty="0" smtClean="0"/>
              <a:t>po </a:t>
            </a:r>
            <a:r>
              <a:rPr lang="pl-PL" dirty="0"/>
              <a:t>każdorazowym zbyciu żywności konsumentowi finalnemu</a:t>
            </a:r>
            <a:r>
              <a:rPr lang="pl-PL" dirty="0" smtClean="0"/>
              <a:t>.</a:t>
            </a:r>
          </a:p>
          <a:p>
            <a:r>
              <a:rPr lang="pl-PL" dirty="0" smtClean="0"/>
              <a:t>Przechowywana przez </a:t>
            </a:r>
            <a:r>
              <a:rPr lang="pl-PL" dirty="0"/>
              <a:t>dwa lata, licząc od końca roku </a:t>
            </a:r>
            <a:r>
              <a:rPr lang="pl-PL" dirty="0" smtClean="0"/>
              <a:t>kalendarzowego, za </a:t>
            </a:r>
            <a:r>
              <a:rPr lang="pl-PL" dirty="0"/>
              <a:t>który została sporządzona.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Powiatowy Inspektorat Weterynarii w </a:t>
            </a:r>
            <a:r>
              <a:rPr lang="pl-PL" dirty="0"/>
              <a:t> </a:t>
            </a:r>
            <a:r>
              <a:rPr lang="pl-PL" dirty="0" smtClean="0"/>
              <a:t>Czarnkowie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321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3143" y="1"/>
            <a:ext cx="10486902" cy="1021278"/>
          </a:xfrm>
        </p:spPr>
        <p:txBody>
          <a:bodyPr>
            <a:normAutofit/>
          </a:bodyPr>
          <a:lstStyle/>
          <a:p>
            <a:r>
              <a:rPr lang="pl-PL" sz="4000" dirty="0" smtClean="0"/>
              <a:t>Podstawy prawne: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6266" y="831273"/>
            <a:ext cx="10834366" cy="6131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1. ustawa z dnia 16 listopada 2016 r. o zmianie niektórych ustaw w </a:t>
            </a:r>
            <a:r>
              <a:rPr lang="pl-PL" dirty="0" smtClean="0"/>
              <a:t>celu ułatwienia </a:t>
            </a:r>
            <a:r>
              <a:rPr lang="pl-PL" dirty="0"/>
              <a:t>sprzedaży żywności przez rolników (Dz. U. z 2016 r. poz.1961),</a:t>
            </a:r>
          </a:p>
          <a:p>
            <a:pPr marL="0" indent="0">
              <a:buNone/>
            </a:pPr>
            <a:r>
              <a:rPr lang="pl-PL" dirty="0"/>
              <a:t>2. rozporządzenie Ministra Rolnictwa i Rozwoju Wsi z dnia 16 grudnia 2016 </a:t>
            </a:r>
            <a:r>
              <a:rPr lang="pl-PL" dirty="0" smtClean="0"/>
              <a:t>r. w </a:t>
            </a:r>
            <a:r>
              <a:rPr lang="pl-PL" dirty="0"/>
              <a:t>sprawie maksymalnej ilości żywności zbywanej w ramach </a:t>
            </a:r>
            <a:r>
              <a:rPr lang="pl-PL" dirty="0" smtClean="0"/>
              <a:t>rolniczego handlu </a:t>
            </a:r>
            <a:r>
              <a:rPr lang="pl-PL" dirty="0"/>
              <a:t>detalicznego oraz zakresu i sposobu jej dokumentowania (Dz. </a:t>
            </a:r>
            <a:r>
              <a:rPr lang="pl-PL" dirty="0" smtClean="0"/>
              <a:t>U. z </a:t>
            </a:r>
            <a:r>
              <a:rPr lang="pl-PL" dirty="0"/>
              <a:t>2016 r. poz. 2159</a:t>
            </a:r>
            <a:r>
              <a:rPr lang="pl-PL" dirty="0" smtClean="0"/>
              <a:t>),</a:t>
            </a:r>
          </a:p>
          <a:p>
            <a:pPr marL="0" indent="0">
              <a:buNone/>
            </a:pPr>
            <a:r>
              <a:rPr lang="pl-PL" dirty="0" smtClean="0"/>
              <a:t>3</a:t>
            </a:r>
            <a:r>
              <a:rPr lang="pl-PL" dirty="0"/>
              <a:t>. rozporządzenie Ministra Rolnictwa i Rozwoju Wsi z dnia 16 grudnia 2016 </a:t>
            </a:r>
            <a:r>
              <a:rPr lang="pl-PL" dirty="0" smtClean="0"/>
              <a:t>r. w </a:t>
            </a:r>
            <a:r>
              <a:rPr lang="pl-PL" dirty="0"/>
              <a:t>sprawie rejestru zakładów produkujących produkty </a:t>
            </a:r>
            <a:r>
              <a:rPr lang="pl-PL" dirty="0" smtClean="0"/>
              <a:t>pochodzenia zwierzęcego </a:t>
            </a:r>
            <a:r>
              <a:rPr lang="pl-PL" dirty="0"/>
              <a:t>lub wprowadzających na rynek te produkty oraz </a:t>
            </a:r>
            <a:r>
              <a:rPr lang="pl-PL" dirty="0" smtClean="0"/>
              <a:t>wykazów takich </a:t>
            </a:r>
            <a:r>
              <a:rPr lang="pl-PL" dirty="0"/>
              <a:t>zakładów (Dz. U. z 2016 r. poz. 2192) oraz</a:t>
            </a:r>
          </a:p>
          <a:p>
            <a:pPr marL="0" indent="0">
              <a:buNone/>
            </a:pPr>
            <a:r>
              <a:rPr lang="pl-PL" dirty="0"/>
              <a:t>4. rozporządzenie Ministra Rolnictwa i Rozwoju Wsi z dnia 15 grudnia 2016 </a:t>
            </a:r>
            <a:r>
              <a:rPr lang="pl-PL" dirty="0" smtClean="0"/>
              <a:t>r. w </a:t>
            </a:r>
            <a:r>
              <a:rPr lang="pl-PL" dirty="0"/>
              <a:t>sprawie sposobu ustalania </a:t>
            </a:r>
            <a:r>
              <a:rPr lang="pl-PL" dirty="0" smtClean="0"/>
              <a:t>weterynaryjnego numeru identyfikacyjnego (Dz. U. 2016 poz. 1261)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Powiatowy Inspektorat Weterynarii w </a:t>
            </a:r>
            <a:r>
              <a:rPr lang="pl-PL" dirty="0"/>
              <a:t>Czarnkowie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6100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marL="0" indent="0" algn="ctr">
              <a:buNone/>
            </a:pPr>
            <a:r>
              <a:rPr lang="pl-PL" dirty="0" smtClean="0"/>
              <a:t>Dziękuję za uwagę!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Powiatowy Inspektorat Weterynarii w </a:t>
            </a:r>
            <a:r>
              <a:rPr lang="pl-PL" dirty="0"/>
              <a:t>Czarnkowie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042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to jest RHD?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Rolniczy Handel Detaliczny</a:t>
            </a:r>
          </a:p>
          <a:p>
            <a:r>
              <a:rPr lang="pl-PL" dirty="0" smtClean="0"/>
              <a:t>Jest to rodzaj działalności, którą może prowadzić każda osoba posiadająca gospodarstwo rolne</a:t>
            </a:r>
          </a:p>
          <a:p>
            <a:r>
              <a:rPr lang="pl-PL" dirty="0" smtClean="0"/>
              <a:t>Polega na zbywaniu konsumentowi finalnemu żywności pochodzącej w całości lub części z własnej uprawy, hodowli lub chowu </a:t>
            </a:r>
          </a:p>
          <a:p>
            <a:r>
              <a:rPr lang="pl-PL" dirty="0" smtClean="0"/>
              <a:t>Podmiot przy produkcji żywności wykorzystuje warzywa, owoce, zboża i produkty pochodzenia zwierzęcego, pochodzące w całości lub części z własnej uprawy, hodowli lub chowu </a:t>
            </a:r>
          </a:p>
          <a:p>
            <a:pPr lvl="1"/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Powiatowy Inspektorat Weterynarii w Czarnkowie</a:t>
            </a:r>
          </a:p>
        </p:txBody>
      </p:sp>
    </p:spTree>
    <p:extLst>
      <p:ext uri="{BB962C8B-B14F-4D97-AF65-F5344CB8AC3E}">
        <p14:creationId xmlns:p14="http://schemas.microsoft.com/office/powerpoint/2010/main" val="353205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 ramach działalności można dokonywać: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S</a:t>
            </a:r>
            <a:r>
              <a:rPr lang="pl-PL" dirty="0" smtClean="0"/>
              <a:t>przedaży produktów pozyskanych we własnym gospodarstwie takich jak: owoce, warzywa, zboża, zioła; </a:t>
            </a:r>
          </a:p>
          <a:p>
            <a:r>
              <a:rPr lang="pl-PL" dirty="0" smtClean="0"/>
              <a:t>Wytwarzania i sprzedaży przetworów z owoców i warzyw (dżemy, kiszonki, marynaty, soki); </a:t>
            </a:r>
          </a:p>
          <a:p>
            <a:r>
              <a:rPr lang="pl-PL" dirty="0" smtClean="0"/>
              <a:t>Wytwarzania i sprzedaży przetworów ze zbóż (pieczywo, ciasta, oleje);</a:t>
            </a:r>
          </a:p>
          <a:p>
            <a:r>
              <a:rPr lang="pl-PL" dirty="0" smtClean="0"/>
              <a:t>Wytwarzania gotowych posiłków niemięsnych oraz zawierających środki spożywcze pochodzenia zwierzęcego;</a:t>
            </a:r>
          </a:p>
          <a:p>
            <a:r>
              <a:rPr lang="pl-PL" dirty="0" smtClean="0"/>
              <a:t>Sprzedaży mleka, śmietany, jaj, miodu oraz produktów rybołówstwa; </a:t>
            </a:r>
          </a:p>
          <a:p>
            <a:r>
              <a:rPr lang="pl-PL" dirty="0" smtClean="0"/>
              <a:t>Sprzedaży mięsa</a:t>
            </a:r>
            <a:r>
              <a:rPr lang="pl-PL" dirty="0"/>
              <a:t>;</a:t>
            </a:r>
            <a:endParaRPr lang="pl-PL" dirty="0" smtClean="0"/>
          </a:p>
          <a:p>
            <a:r>
              <a:rPr lang="pl-PL" dirty="0"/>
              <a:t>W</a:t>
            </a:r>
            <a:r>
              <a:rPr lang="pl-PL" dirty="0" smtClean="0"/>
              <a:t>ytwarzania produktów mięsnych, produktów rybołówstwa, produktów mlecznych oraz produktów jajecznych,</a:t>
            </a:r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 ilościach określnych w rozporządzeniu </a:t>
            </a:r>
            <a:r>
              <a:rPr lang="pl-PL" dirty="0" err="1" smtClean="0"/>
              <a:t>MRiRW</a:t>
            </a:r>
            <a:r>
              <a:rPr lang="pl-PL" dirty="0" smtClean="0"/>
              <a:t> z dnia 16 grudnia 2016 r. w sprawie maksymalnej ilości żywności zbywanej w ramach handlu detalicznego oraz zakresu i sposobu jej dokumentowania</a:t>
            </a:r>
          </a:p>
          <a:p>
            <a:pPr marL="0" indent="0">
              <a:buNone/>
            </a:pP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Powiatowy Inspektorat Weterynarii w Czarnkowie</a:t>
            </a:r>
          </a:p>
        </p:txBody>
      </p:sp>
    </p:spTree>
    <p:extLst>
      <p:ext uri="{BB962C8B-B14F-4D97-AF65-F5344CB8AC3E}">
        <p14:creationId xmlns:p14="http://schemas.microsoft.com/office/powerpoint/2010/main" val="150640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/>
          <a:lstStyle/>
          <a:p>
            <a:r>
              <a:rPr lang="pl-PL" dirty="0" smtClean="0"/>
              <a:t>Jest to działalność podlegająca </a:t>
            </a:r>
            <a:r>
              <a:rPr lang="pl-PL" u="sng" dirty="0" smtClean="0"/>
              <a:t>rejestracji</a:t>
            </a:r>
            <a:r>
              <a:rPr lang="pl-PL" dirty="0" smtClean="0"/>
              <a:t>. </a:t>
            </a:r>
          </a:p>
          <a:p>
            <a:r>
              <a:rPr lang="pl-PL" dirty="0" smtClean="0"/>
              <a:t>W celu dokonania tej rejestracji, należy złożyć w terminie co najmniej 30 dni, przed planowanym rozpoczęciem produkcji, wniosek:</a:t>
            </a:r>
          </a:p>
          <a:p>
            <a:pPr marL="0" indent="0">
              <a:buNone/>
            </a:pPr>
            <a:endParaRPr lang="pl-PL" dirty="0" smtClean="0"/>
          </a:p>
          <a:p>
            <a:pPr lvl="1"/>
            <a:r>
              <a:rPr lang="pl-PL" dirty="0" smtClean="0"/>
              <a:t>W przypadku żywności zawierającej produkty pochodzenia zwierzęcego (np. mięso, jaja, ryby, mleko) lub złożonej z żywności pochodzenia zwierzęcego        i niezwierzęcego (np. posiłki, pierogi, knedle, kluski śląskie) 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pl-PL" dirty="0" smtClean="0">
                <a:sym typeface="Wingdings" panose="05000000000000000000" pitchFamily="2" charset="2"/>
              </a:rPr>
              <a:t> do </a:t>
            </a:r>
            <a:r>
              <a:rPr lang="pl-PL" i="1" dirty="0" smtClean="0">
                <a:sym typeface="Wingdings" panose="05000000000000000000" pitchFamily="2" charset="2"/>
              </a:rPr>
              <a:t>Powiatowego Lekarza Weterynarii</a:t>
            </a:r>
          </a:p>
          <a:p>
            <a:pPr marL="457200" lvl="1" indent="0">
              <a:buNone/>
            </a:pPr>
            <a:endParaRPr lang="pl-PL" dirty="0" smtClean="0">
              <a:sym typeface="Wingdings" panose="05000000000000000000" pitchFamily="2" charset="2"/>
            </a:endParaRPr>
          </a:p>
          <a:p>
            <a:pPr lvl="1"/>
            <a:r>
              <a:rPr lang="pl-PL" dirty="0" smtClean="0">
                <a:sym typeface="Wingdings" panose="05000000000000000000" pitchFamily="2" charset="2"/>
              </a:rPr>
              <a:t>W przypadku żywności zawierającej produkty pochodzenia niezwierzęcego (np. dżemy, konfitury, kiszonki, soki, owoce, warzywa)</a:t>
            </a:r>
          </a:p>
          <a:p>
            <a:pPr marL="457200" lvl="1" indent="0">
              <a:buNone/>
            </a:pPr>
            <a:r>
              <a:rPr lang="pl-PL" dirty="0" smtClean="0">
                <a:sym typeface="Wingdings" panose="05000000000000000000" pitchFamily="2" charset="2"/>
              </a:rPr>
              <a:t> do </a:t>
            </a:r>
            <a:r>
              <a:rPr lang="pl-PL" i="1" dirty="0" smtClean="0">
                <a:sym typeface="Wingdings" panose="05000000000000000000" pitchFamily="2" charset="2"/>
              </a:rPr>
              <a:t>Państwowej Powiatowej Inspekcji Sanitarnej</a:t>
            </a:r>
            <a:endParaRPr lang="pl-PL" i="1" dirty="0" smtClean="0"/>
          </a:p>
          <a:p>
            <a:pPr marL="457200" lvl="1" indent="0">
              <a:buNone/>
            </a:pPr>
            <a:endParaRPr lang="pl-PL" dirty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Powiatowy Inspektorat Weterynarii w </a:t>
            </a:r>
            <a:r>
              <a:rPr lang="pl-PL" dirty="0"/>
              <a:t>Czarnkowie</a:t>
            </a:r>
          </a:p>
        </p:txBody>
      </p:sp>
    </p:spTree>
    <p:extLst>
      <p:ext uri="{BB962C8B-B14F-4D97-AF65-F5344CB8AC3E}">
        <p14:creationId xmlns:p14="http://schemas.microsoft.com/office/powerpoint/2010/main" val="178868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Produkcja i zbywanie żywności w ramach rolniczego handlu detalicznego: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mogą </a:t>
            </a:r>
            <a:r>
              <a:rPr lang="pl-PL" dirty="0"/>
              <a:t>być dokonywane w ilościach dostosowanych do potrzeb konsumentów;</a:t>
            </a:r>
          </a:p>
          <a:p>
            <a:r>
              <a:rPr lang="pl-PL" dirty="0" smtClean="0"/>
              <a:t>nie </a:t>
            </a:r>
            <a:r>
              <a:rPr lang="pl-PL" dirty="0"/>
              <a:t>mogą stanowić zagrożenia dla bezpieczeństwa żywności i wpływać niekorzystnie na ochronę zdrowia publicznego;</a:t>
            </a:r>
          </a:p>
          <a:p>
            <a:r>
              <a:rPr lang="pl-PL" dirty="0" smtClean="0"/>
              <a:t>podlegają </a:t>
            </a:r>
            <a:r>
              <a:rPr lang="pl-PL" dirty="0"/>
              <a:t>nadzorowi organów odpowiednio </a:t>
            </a:r>
            <a:r>
              <a:rPr lang="pl-PL" dirty="0" smtClean="0"/>
              <a:t>Inspekcji Weterynaryjnej albo Państwowej </a:t>
            </a:r>
            <a:r>
              <a:rPr lang="pl-PL" dirty="0"/>
              <a:t>Inspekcji </a:t>
            </a:r>
            <a:r>
              <a:rPr lang="pl-PL" dirty="0" smtClean="0"/>
              <a:t>Sanitarnej;</a:t>
            </a:r>
            <a:endParaRPr lang="pl-PL" dirty="0"/>
          </a:p>
          <a:p>
            <a:r>
              <a:rPr lang="pl-PL" dirty="0" smtClean="0"/>
              <a:t>są </a:t>
            </a:r>
            <a:r>
              <a:rPr lang="pl-PL" dirty="0"/>
              <a:t>dokumentowane w sposób umożliwiający określenie ilości zbywanej żywności;</a:t>
            </a:r>
          </a:p>
          <a:p>
            <a:r>
              <a:rPr lang="pl-PL" dirty="0" smtClean="0"/>
              <a:t>nie </a:t>
            </a:r>
            <a:r>
              <a:rPr lang="pl-PL" dirty="0"/>
              <a:t>mogą być dokonywane z udziałem pośrednika, z wyjątkiem zbywania takiej żywności podczas </a:t>
            </a:r>
            <a:r>
              <a:rPr lang="pl-PL" dirty="0" smtClean="0"/>
              <a:t>wystaw, festynów</a:t>
            </a:r>
            <a:r>
              <a:rPr lang="pl-PL" dirty="0"/>
              <a:t>, targów lub kiermaszy, organizowanych w celu promocji żywności, jeżeli pośrednik zbywa żywność:</a:t>
            </a:r>
          </a:p>
          <a:p>
            <a:pPr lvl="1"/>
            <a:r>
              <a:rPr lang="pl-PL" dirty="0" smtClean="0"/>
              <a:t>wyprodukowaną </a:t>
            </a:r>
            <a:r>
              <a:rPr lang="pl-PL" dirty="0"/>
              <a:t>przez tego pośrednika w ramach rolniczego handlu detalicznego,</a:t>
            </a:r>
          </a:p>
          <a:p>
            <a:pPr lvl="1"/>
            <a:r>
              <a:rPr lang="pl-PL" dirty="0" smtClean="0"/>
              <a:t>wyprodukowaną </a:t>
            </a:r>
            <a:r>
              <a:rPr lang="pl-PL" dirty="0"/>
              <a:t>przez inny podmiot prowadzący rolniczy handel detaliczny na obszarze </a:t>
            </a:r>
            <a:r>
              <a:rPr lang="pl-PL" dirty="0" smtClean="0"/>
              <a:t>powiatu, w </a:t>
            </a:r>
            <a:r>
              <a:rPr lang="pl-PL" dirty="0"/>
              <a:t>którym pośrednik ten prowadzi produkcję żywności w ramach rolniczego handlu detalicznego, lub </a:t>
            </a:r>
            <a:r>
              <a:rPr lang="pl-PL" dirty="0" smtClean="0"/>
              <a:t>na obszarze </a:t>
            </a:r>
            <a:r>
              <a:rPr lang="pl-PL" dirty="0"/>
              <a:t>powiatu sąsiadującego z tym powiatem.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Powiatowy Inspektorat Weterynarii w Czarnkowie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626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W miejscu </a:t>
            </a:r>
            <a:r>
              <a:rPr lang="pl-PL" sz="3600" dirty="0"/>
              <a:t>zbywania żywności </a:t>
            </a:r>
            <a:r>
              <a:rPr lang="pl-PL" sz="3600" dirty="0" smtClean="0"/>
              <a:t>umieszcza </a:t>
            </a:r>
            <a:r>
              <a:rPr lang="pl-PL" sz="3600" dirty="0"/>
              <a:t>się w sposób </a:t>
            </a:r>
            <a:r>
              <a:rPr lang="pl-PL" sz="3600" dirty="0" smtClean="0"/>
              <a:t>czytelny i </a:t>
            </a:r>
            <a:r>
              <a:rPr lang="pl-PL" sz="3600" dirty="0"/>
              <a:t>widoczny dla </a:t>
            </a:r>
            <a:r>
              <a:rPr lang="pl-PL" sz="3600" dirty="0" smtClean="0"/>
              <a:t>konsumenta: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napis </a:t>
            </a:r>
            <a:r>
              <a:rPr lang="pl-PL" dirty="0"/>
              <a:t>„rolniczy handel detaliczny”;</a:t>
            </a:r>
          </a:p>
          <a:p>
            <a:r>
              <a:rPr lang="pl-PL" dirty="0" smtClean="0"/>
              <a:t>dane </a:t>
            </a:r>
            <a:r>
              <a:rPr lang="pl-PL" dirty="0"/>
              <a:t>obejmujące:</a:t>
            </a:r>
          </a:p>
          <a:p>
            <a:pPr lvl="1"/>
            <a:r>
              <a:rPr lang="pl-PL" dirty="0" smtClean="0"/>
              <a:t>imię </a:t>
            </a:r>
            <a:r>
              <a:rPr lang="pl-PL" dirty="0"/>
              <a:t>i nazwisko albo nazwę i siedzibę podmiotu prowadzącego rolniczy handel detaliczny,</a:t>
            </a:r>
          </a:p>
          <a:p>
            <a:pPr lvl="1"/>
            <a:r>
              <a:rPr lang="pl-PL" dirty="0" smtClean="0"/>
              <a:t>adres </a:t>
            </a:r>
            <a:r>
              <a:rPr lang="pl-PL" dirty="0"/>
              <a:t>miejsca prowadzenia produkcji tej żywności,</a:t>
            </a:r>
          </a:p>
          <a:p>
            <a:pPr lvl="1"/>
            <a:r>
              <a:rPr lang="pl-PL" dirty="0" smtClean="0"/>
              <a:t>weterynaryjny numer identyfikacyjny </a:t>
            </a:r>
            <a:r>
              <a:rPr lang="pl-PL" dirty="0"/>
              <a:t>podmiotu prowadzącego rolniczy handel detaliczny, o ile taki </a:t>
            </a:r>
            <a:r>
              <a:rPr lang="pl-PL" dirty="0" smtClean="0"/>
              <a:t>numer został nadany (produkty wykorzystujące środki spożywcze pochodzenia zwierzęcego).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Powiatowy Inspektorat Weterynarii w </a:t>
            </a:r>
            <a:r>
              <a:rPr lang="pl-PL" dirty="0" smtClean="0"/>
              <a:t>Czarnkowie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576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Wymagania higieniczne: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W związku z przewidywanym zakresem działalności, a mianowicie prowadzeniem produkcji przy wykorzystaniu pomieszczeń w prywatnych domach mieszkalnych, obowiązują wymogi określone w załączniku II rozdziału III rozporządzenia (</a:t>
            </a:r>
            <a:r>
              <a:rPr lang="pl-PL" dirty="0"/>
              <a:t>WE) NR 852/2004 </a:t>
            </a:r>
            <a:r>
              <a:rPr lang="pl-PL" dirty="0" smtClean="0"/>
              <a:t>Parlamentu Europejskiego i Rady z </a:t>
            </a:r>
            <a:r>
              <a:rPr lang="pl-PL" dirty="0"/>
              <a:t>dnia 29 kwietnia 2004 </a:t>
            </a:r>
            <a:r>
              <a:rPr lang="pl-PL" dirty="0" smtClean="0"/>
              <a:t>r.</a:t>
            </a:r>
            <a:r>
              <a:rPr lang="pl-PL" dirty="0"/>
              <a:t> </a:t>
            </a:r>
            <a:r>
              <a:rPr lang="pl-PL" dirty="0" smtClean="0"/>
              <a:t>w </a:t>
            </a:r>
            <a:r>
              <a:rPr lang="pl-PL" dirty="0"/>
              <a:t>sprawie higieny środków </a:t>
            </a:r>
            <a:r>
              <a:rPr lang="pl-PL" dirty="0" smtClean="0"/>
              <a:t>spożywczych tj.:</a:t>
            </a:r>
          </a:p>
          <a:p>
            <a:pPr marL="0" indent="0">
              <a:buNone/>
            </a:pPr>
            <a:r>
              <a:rPr lang="pl-PL" b="1" dirty="0"/>
              <a:t>WYMAGANIA DOTYCZĄCE RUCHOMYCH I/LUB </a:t>
            </a:r>
            <a:r>
              <a:rPr lang="pl-PL" b="1" dirty="0" smtClean="0"/>
              <a:t>TYMCZASOWYCH</a:t>
            </a:r>
            <a:r>
              <a:rPr lang="pl-PL" dirty="0"/>
              <a:t> </a:t>
            </a:r>
            <a:r>
              <a:rPr lang="pl-PL" b="1" dirty="0" smtClean="0"/>
              <a:t>POMIESZCZEŃ </a:t>
            </a:r>
            <a:r>
              <a:rPr lang="pl-PL" b="1" dirty="0"/>
              <a:t>(JAK DUŻE NAMIOTY, STRAGANY, </a:t>
            </a:r>
            <a:r>
              <a:rPr lang="pl-PL" b="1" dirty="0" smtClean="0"/>
              <a:t>RUCHOME</a:t>
            </a:r>
            <a:r>
              <a:rPr lang="pl-PL" dirty="0"/>
              <a:t> </a:t>
            </a:r>
            <a:r>
              <a:rPr lang="pl-PL" b="1" dirty="0" smtClean="0"/>
              <a:t>PUNKTY </a:t>
            </a:r>
            <a:r>
              <a:rPr lang="pl-PL" b="1" dirty="0"/>
              <a:t>SPRZEDAŻY), POMIESZCZEŃ UŻYWANYCH </a:t>
            </a:r>
            <a:r>
              <a:rPr lang="pl-PL" b="1" dirty="0" smtClean="0"/>
              <a:t>GŁÓWNIE</a:t>
            </a:r>
            <a:r>
              <a:rPr lang="pl-PL" dirty="0"/>
              <a:t> </a:t>
            </a:r>
            <a:r>
              <a:rPr lang="pl-PL" b="1" dirty="0" smtClean="0"/>
              <a:t>JAKO </a:t>
            </a:r>
            <a:r>
              <a:rPr lang="pl-PL" b="1" dirty="0"/>
              <a:t>PRYWATNE DOMY MIESZKALNE, ALE </a:t>
            </a:r>
            <a:r>
              <a:rPr lang="pl-PL" b="1" dirty="0" smtClean="0"/>
              <a:t>GDZIE</a:t>
            </a:r>
            <a:r>
              <a:rPr lang="pl-PL" dirty="0"/>
              <a:t> </a:t>
            </a:r>
            <a:r>
              <a:rPr lang="pl-PL" b="1" dirty="0" smtClean="0"/>
              <a:t>REGULARNIE </a:t>
            </a:r>
            <a:r>
              <a:rPr lang="pl-PL" b="1" dirty="0"/>
              <a:t>PRZYGOTOWUJE SIĘ ŻYWNOŚĆ W </a:t>
            </a:r>
            <a:r>
              <a:rPr lang="pl-PL" b="1" dirty="0" smtClean="0"/>
              <a:t>CELU</a:t>
            </a:r>
            <a:r>
              <a:rPr lang="pl-PL" dirty="0"/>
              <a:t> </a:t>
            </a:r>
            <a:r>
              <a:rPr lang="pl-PL" b="1" dirty="0" smtClean="0"/>
              <a:t>WPROWADZANIA </a:t>
            </a:r>
            <a:r>
              <a:rPr lang="pl-PL" b="1" dirty="0"/>
              <a:t>DO OBROTU, I AUTOMATÓW ULICZNYCH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Powiatowy Inspektorat Weterynarii w </a:t>
            </a:r>
            <a:r>
              <a:rPr lang="pl-PL" dirty="0" smtClean="0"/>
              <a:t>Czarnkowie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913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Wymagania higieniczne (treść rozporządzenia):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1. Pomieszczenia i automaty uliczne, na tyle, na ile jest to rozsądnie </a:t>
            </a:r>
            <a:r>
              <a:rPr lang="pl-PL" dirty="0" smtClean="0"/>
              <a:t>praktykowane, będą </a:t>
            </a:r>
            <a:r>
              <a:rPr lang="pl-PL" dirty="0"/>
              <a:t>tak usytuowane, zaprojektowane i skonstruowane oraz </a:t>
            </a:r>
            <a:r>
              <a:rPr lang="pl-PL" dirty="0" smtClean="0"/>
              <a:t>utrzymywane w </a:t>
            </a:r>
            <a:r>
              <a:rPr lang="pl-PL" dirty="0"/>
              <a:t>czystości i dobrym stanie i kondycji technicznej, aby uniknąć </a:t>
            </a:r>
            <a:r>
              <a:rPr lang="pl-PL" dirty="0" smtClean="0"/>
              <a:t>ryzyka zanieczyszczenia</a:t>
            </a:r>
            <a:r>
              <a:rPr lang="pl-PL" dirty="0"/>
              <a:t>, w szczególności przez zwierzęta i szkodniki</a:t>
            </a:r>
            <a:r>
              <a:rPr lang="pl-PL" dirty="0" smtClean="0"/>
              <a:t>.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2. W szczególności i w miarę potrzeby:</a:t>
            </a:r>
          </a:p>
          <a:p>
            <a:pPr marL="0" indent="0">
              <a:buNone/>
            </a:pPr>
            <a:r>
              <a:rPr lang="pl-PL" dirty="0" smtClean="0"/>
              <a:t>a) muszą być dostępne odpowiednie urządzenia, aby utrzymać właściwą higienę personelu (włącznie ze sprzętem do higienicznego mycia i suszenia rąk, higienicznymi urządzeniami sanitarnymi i przebieralniami);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Powiatowy Inspektorat Weterynarii w </a:t>
            </a:r>
            <a:r>
              <a:rPr lang="pl-PL" dirty="0" smtClean="0"/>
              <a:t>Czarnkowie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209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Wymagania higieniczne (treść rozporządzenia):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b) powierzchnie w kontakcie z żywnością muszą być w dobrym stanie, </a:t>
            </a:r>
            <a:r>
              <a:rPr lang="pl-PL" dirty="0" smtClean="0"/>
              <a:t>łatwe do </a:t>
            </a:r>
            <a:r>
              <a:rPr lang="pl-PL" dirty="0"/>
              <a:t>czyszczenia </a:t>
            </a:r>
            <a:r>
              <a:rPr lang="pl-PL" dirty="0" smtClean="0"/>
              <a:t>i, </a:t>
            </a:r>
            <a:r>
              <a:rPr lang="pl-PL" dirty="0"/>
              <a:t>w miarę potrzeby, dezynfekcji. Będzie to </a:t>
            </a:r>
            <a:r>
              <a:rPr lang="pl-PL" dirty="0" smtClean="0"/>
              <a:t>wymagać stosowania </a:t>
            </a:r>
            <a:r>
              <a:rPr lang="pl-PL" dirty="0"/>
              <a:t>gładkich, zmywalnych, odpornych na </a:t>
            </a:r>
            <a:r>
              <a:rPr lang="pl-PL" dirty="0" smtClean="0"/>
              <a:t>korozję          i </a:t>
            </a:r>
            <a:r>
              <a:rPr lang="pl-PL" dirty="0"/>
              <a:t>nietoksycznych materiałów, chyba że przedsiębiorstwa sektora </a:t>
            </a:r>
            <a:r>
              <a:rPr lang="pl-PL" dirty="0" smtClean="0"/>
              <a:t>spożywczego mogą </a:t>
            </a:r>
            <a:r>
              <a:rPr lang="pl-PL" dirty="0"/>
              <a:t>zapewnić właściwe organy, że inne użyte materiały są odpowiednie</a:t>
            </a:r>
            <a:r>
              <a:rPr lang="pl-PL" dirty="0" smtClean="0"/>
              <a:t>;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c</a:t>
            </a:r>
            <a:r>
              <a:rPr lang="pl-PL" dirty="0"/>
              <a:t>) należy zapewnić warunki do czyszczenia i, w miarę potrzeby, </a:t>
            </a:r>
            <a:r>
              <a:rPr lang="pl-PL" dirty="0" smtClean="0"/>
              <a:t>dezynfekcji narzędzi </a:t>
            </a:r>
            <a:r>
              <a:rPr lang="pl-PL" dirty="0"/>
              <a:t>do pracy i sprzętu;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Powiatowy Inspektorat Weterynarii w </a:t>
            </a:r>
            <a:r>
              <a:rPr lang="pl-PL" dirty="0" smtClean="0"/>
              <a:t>Czarnkowie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497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1324</Words>
  <Application>Microsoft Office PowerPoint</Application>
  <PresentationFormat>Niestandardowy</PresentationFormat>
  <Paragraphs>101</Paragraphs>
  <Slides>16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Rolniczy Handel Detaliczny</vt:lpstr>
      <vt:lpstr>Co to jest RHD? </vt:lpstr>
      <vt:lpstr>W ramach działalności można dokonywać:</vt:lpstr>
      <vt:lpstr>Prezentacja programu PowerPoint</vt:lpstr>
      <vt:lpstr>Produkcja i zbywanie żywności w ramach rolniczego handlu detalicznego:</vt:lpstr>
      <vt:lpstr>W miejscu zbywania żywności umieszcza się w sposób czytelny i widoczny dla konsumenta:</vt:lpstr>
      <vt:lpstr>Wymagania higieniczne:</vt:lpstr>
      <vt:lpstr>Wymagania higieniczne (treść rozporządzenia):</vt:lpstr>
      <vt:lpstr>Wymagania higieniczne (treść rozporządzenia):</vt:lpstr>
      <vt:lpstr>Wymagania higieniczne (treść rozporządzenia):</vt:lpstr>
      <vt:lpstr>Wymagania higieniczne (treść rozporządzenia):</vt:lpstr>
      <vt:lpstr>Dokumentacja:</vt:lpstr>
      <vt:lpstr>Dokumentacja:</vt:lpstr>
      <vt:lpstr>Dokumentacja:</vt:lpstr>
      <vt:lpstr>Podstawy prawne: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Rolniczy Handel Detaliczny</dc:title>
  <dc:creator>Artur Trzęsała</dc:creator>
  <cp:lastModifiedBy>Admin</cp:lastModifiedBy>
  <cp:revision>22</cp:revision>
  <dcterms:created xsi:type="dcterms:W3CDTF">2017-01-25T07:59:39Z</dcterms:created>
  <dcterms:modified xsi:type="dcterms:W3CDTF">2017-01-30T20:06:52Z</dcterms:modified>
</cp:coreProperties>
</file>